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Lst>
  <p:sldSz cx="7315200" cy="96012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23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149831-9970-8803-D00A-F500A17D33B8}" name="Browne, Michael C" initials="BMC" userId="S::107945@win.lanl.gov::9310a30e-7747-4578-8ade-09ebdfababb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F5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howGuides="1">
      <p:cViewPr varScale="1">
        <p:scale>
          <a:sx n="59" d="100"/>
          <a:sy n="59" d="100"/>
        </p:scale>
        <p:origin x="2438" y="72"/>
      </p:cViewPr>
      <p:guideLst>
        <p:guide orient="horz" pos="3024"/>
        <p:guide pos="2304"/>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microsoft.com/office/2018/10/relationships/authors" Target="authors.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571308"/>
            <a:ext cx="6217920" cy="3342640"/>
          </a:xfrm>
        </p:spPr>
        <p:txBody>
          <a:bodyPr anchor="b"/>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5042853"/>
            <a:ext cx="5486400" cy="2318067"/>
          </a:xfrm>
        </p:spPr>
        <p:txBody>
          <a:bodyPr/>
          <a:lstStyle>
            <a:lvl1pPr marL="0" indent="0" algn="ctr">
              <a:buNone/>
              <a:defRPr sz="1920"/>
            </a:lvl1pPr>
            <a:lvl2pPr marL="365760" indent="0" algn="ctr">
              <a:buNone/>
              <a:defRPr sz="1600"/>
            </a:lvl2pPr>
            <a:lvl3pPr marL="731520" indent="0" algn="ctr">
              <a:buNone/>
              <a:defRPr sz="1440"/>
            </a:lvl3pPr>
            <a:lvl4pPr marL="1097280" indent="0" algn="ctr">
              <a:buNone/>
              <a:defRPr sz="1280"/>
            </a:lvl4pPr>
            <a:lvl5pPr marL="1463040" indent="0" algn="ctr">
              <a:buNone/>
              <a:defRPr sz="1280"/>
            </a:lvl5pPr>
            <a:lvl6pPr marL="1828800" indent="0" algn="ctr">
              <a:buNone/>
              <a:defRPr sz="1280"/>
            </a:lvl6pPr>
            <a:lvl7pPr marL="2194560" indent="0" algn="ctr">
              <a:buNone/>
              <a:defRPr sz="1280"/>
            </a:lvl7pPr>
            <a:lvl8pPr marL="2560320" indent="0" algn="ctr">
              <a:buNone/>
              <a:defRPr sz="1280"/>
            </a:lvl8pPr>
            <a:lvl9pPr marL="2926080" indent="0" algn="ctr">
              <a:buNone/>
              <a:defRPr sz="12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725CB1-EF9E-4E26-BD77-CF3C6C8339C0}"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699866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25CB1-EF9E-4E26-BD77-CF3C6C8339C0}"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1391179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234940" y="511175"/>
            <a:ext cx="1577340" cy="81365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02920" y="511175"/>
            <a:ext cx="4640580" cy="81365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25CB1-EF9E-4E26-BD77-CF3C6C8339C0}"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140605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725CB1-EF9E-4E26-BD77-CF3C6C8339C0}"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237024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99110" y="2393635"/>
            <a:ext cx="6309360" cy="3993832"/>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499110" y="6425250"/>
            <a:ext cx="6309360" cy="2100262"/>
          </a:xfrm>
        </p:spPr>
        <p:txBody>
          <a:bodyPr/>
          <a:lstStyle>
            <a:lvl1pPr marL="0" indent="0">
              <a:buNone/>
              <a:defRPr sz="1920">
                <a:solidFill>
                  <a:schemeClr val="tx1"/>
                </a:solidFill>
              </a:defRPr>
            </a:lvl1pPr>
            <a:lvl2pPr marL="365760" indent="0">
              <a:buNone/>
              <a:defRPr sz="1600">
                <a:solidFill>
                  <a:schemeClr val="tx1">
                    <a:tint val="75000"/>
                  </a:schemeClr>
                </a:solidFill>
              </a:defRPr>
            </a:lvl2pPr>
            <a:lvl3pPr marL="731520" indent="0">
              <a:buNone/>
              <a:defRPr sz="1440">
                <a:solidFill>
                  <a:schemeClr val="tx1">
                    <a:tint val="75000"/>
                  </a:schemeClr>
                </a:solidFill>
              </a:defRPr>
            </a:lvl3pPr>
            <a:lvl4pPr marL="1097280" indent="0">
              <a:buNone/>
              <a:defRPr sz="1280">
                <a:solidFill>
                  <a:schemeClr val="tx1">
                    <a:tint val="75000"/>
                  </a:schemeClr>
                </a:solidFill>
              </a:defRPr>
            </a:lvl4pPr>
            <a:lvl5pPr marL="1463040" indent="0">
              <a:buNone/>
              <a:defRPr sz="1280">
                <a:solidFill>
                  <a:schemeClr val="tx1">
                    <a:tint val="75000"/>
                  </a:schemeClr>
                </a:solidFill>
              </a:defRPr>
            </a:lvl5pPr>
            <a:lvl6pPr marL="1828800" indent="0">
              <a:buNone/>
              <a:defRPr sz="1280">
                <a:solidFill>
                  <a:schemeClr val="tx1">
                    <a:tint val="75000"/>
                  </a:schemeClr>
                </a:solidFill>
              </a:defRPr>
            </a:lvl6pPr>
            <a:lvl7pPr marL="2194560" indent="0">
              <a:buNone/>
              <a:defRPr sz="1280">
                <a:solidFill>
                  <a:schemeClr val="tx1">
                    <a:tint val="75000"/>
                  </a:schemeClr>
                </a:solidFill>
              </a:defRPr>
            </a:lvl7pPr>
            <a:lvl8pPr marL="2560320" indent="0">
              <a:buNone/>
              <a:defRPr sz="1280">
                <a:solidFill>
                  <a:schemeClr val="tx1">
                    <a:tint val="75000"/>
                  </a:schemeClr>
                </a:solidFill>
              </a:defRPr>
            </a:lvl8pPr>
            <a:lvl9pPr marL="2926080" indent="0">
              <a:buNone/>
              <a:defRPr sz="12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725CB1-EF9E-4E26-BD77-CF3C6C8339C0}"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2389365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2920" y="2555875"/>
            <a:ext cx="310896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703320" y="2555875"/>
            <a:ext cx="3108960" cy="60918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725CB1-EF9E-4E26-BD77-CF3C6C8339C0}"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3525693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873" y="511177"/>
            <a:ext cx="6309360" cy="18557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03874" y="2353628"/>
            <a:ext cx="3094672" cy="115347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4" name="Content Placeholder 3"/>
          <p:cNvSpPr>
            <a:spLocks noGrp="1"/>
          </p:cNvSpPr>
          <p:nvPr>
            <p:ph sz="half" idx="2"/>
          </p:nvPr>
        </p:nvSpPr>
        <p:spPr>
          <a:xfrm>
            <a:off x="503874" y="3507105"/>
            <a:ext cx="3094672"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703320" y="2353628"/>
            <a:ext cx="3109913" cy="1153477"/>
          </a:xfrm>
        </p:spPr>
        <p:txBody>
          <a:bodyPr anchor="b"/>
          <a:lstStyle>
            <a:lvl1pPr marL="0" indent="0">
              <a:buNone/>
              <a:defRPr sz="1920" b="1"/>
            </a:lvl1pPr>
            <a:lvl2pPr marL="365760" indent="0">
              <a:buNone/>
              <a:defRPr sz="1600" b="1"/>
            </a:lvl2pPr>
            <a:lvl3pPr marL="731520" indent="0">
              <a:buNone/>
              <a:defRPr sz="1440" b="1"/>
            </a:lvl3pPr>
            <a:lvl4pPr marL="1097280" indent="0">
              <a:buNone/>
              <a:defRPr sz="1280" b="1"/>
            </a:lvl4pPr>
            <a:lvl5pPr marL="1463040" indent="0">
              <a:buNone/>
              <a:defRPr sz="1280" b="1"/>
            </a:lvl5pPr>
            <a:lvl6pPr marL="1828800" indent="0">
              <a:buNone/>
              <a:defRPr sz="1280" b="1"/>
            </a:lvl6pPr>
            <a:lvl7pPr marL="2194560" indent="0">
              <a:buNone/>
              <a:defRPr sz="1280" b="1"/>
            </a:lvl7pPr>
            <a:lvl8pPr marL="2560320" indent="0">
              <a:buNone/>
              <a:defRPr sz="1280" b="1"/>
            </a:lvl8pPr>
            <a:lvl9pPr marL="2926080" indent="0">
              <a:buNone/>
              <a:defRPr sz="1280" b="1"/>
            </a:lvl9pPr>
          </a:lstStyle>
          <a:p>
            <a:pPr lvl="0"/>
            <a:r>
              <a:rPr lang="en-US"/>
              <a:t>Click to edit Master text styles</a:t>
            </a:r>
          </a:p>
        </p:txBody>
      </p:sp>
      <p:sp>
        <p:nvSpPr>
          <p:cNvPr id="6" name="Content Placeholder 5"/>
          <p:cNvSpPr>
            <a:spLocks noGrp="1"/>
          </p:cNvSpPr>
          <p:nvPr>
            <p:ph sz="quarter" idx="4"/>
          </p:nvPr>
        </p:nvSpPr>
        <p:spPr>
          <a:xfrm>
            <a:off x="3703320" y="3507105"/>
            <a:ext cx="3109913" cy="51584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725CB1-EF9E-4E26-BD77-CF3C6C8339C0}"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429373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725CB1-EF9E-4E26-BD77-CF3C6C8339C0}"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419982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725CB1-EF9E-4E26-BD77-CF3C6C8339C0}"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2479164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2560"/>
            </a:lvl1pPr>
          </a:lstStyle>
          <a:p>
            <a:r>
              <a:rPr lang="en-US"/>
              <a:t>Click to edit Master title style</a:t>
            </a:r>
            <a:endParaRPr lang="en-US" dirty="0"/>
          </a:p>
        </p:txBody>
      </p:sp>
      <p:sp>
        <p:nvSpPr>
          <p:cNvPr id="3" name="Content Placeholder 2"/>
          <p:cNvSpPr>
            <a:spLocks noGrp="1"/>
          </p:cNvSpPr>
          <p:nvPr>
            <p:ph idx="1"/>
          </p:nvPr>
        </p:nvSpPr>
        <p:spPr>
          <a:xfrm>
            <a:off x="3109913" y="1382397"/>
            <a:ext cx="3703320" cy="6823075"/>
          </a:xfrm>
        </p:spPr>
        <p:txBody>
          <a:bodyPr/>
          <a:lstStyle>
            <a:lvl1pPr>
              <a:defRPr sz="2560"/>
            </a:lvl1pPr>
            <a:lvl2pPr>
              <a:defRPr sz="2240"/>
            </a:lvl2pPr>
            <a:lvl3pPr>
              <a:defRPr sz="192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873" y="2880360"/>
            <a:ext cx="2359342" cy="5336223"/>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3B725CB1-EF9E-4E26-BD77-CF3C6C8339C0}"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3620117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873" y="640080"/>
            <a:ext cx="2359342" cy="2240280"/>
          </a:xfrm>
        </p:spPr>
        <p:txBody>
          <a:bodyPr anchor="b"/>
          <a:lstStyle>
            <a:lvl1pPr>
              <a:defRPr sz="2560"/>
            </a:lvl1pPr>
          </a:lstStyle>
          <a:p>
            <a:r>
              <a:rPr lang="en-US"/>
              <a:t>Click to edit Master title style</a:t>
            </a:r>
            <a:endParaRPr lang="en-US" dirty="0"/>
          </a:p>
        </p:txBody>
      </p:sp>
      <p:sp>
        <p:nvSpPr>
          <p:cNvPr id="3" name="Picture Placeholder 2"/>
          <p:cNvSpPr>
            <a:spLocks noGrp="1" noChangeAspect="1"/>
          </p:cNvSpPr>
          <p:nvPr>
            <p:ph type="pic" idx="1"/>
          </p:nvPr>
        </p:nvSpPr>
        <p:spPr>
          <a:xfrm>
            <a:off x="3109913" y="1382397"/>
            <a:ext cx="3703320" cy="6823075"/>
          </a:xfrm>
        </p:spPr>
        <p:txBody>
          <a:bodyPr anchor="t"/>
          <a:lstStyle>
            <a:lvl1pPr marL="0" indent="0">
              <a:buNone/>
              <a:defRPr sz="2560"/>
            </a:lvl1pPr>
            <a:lvl2pPr marL="365760" indent="0">
              <a:buNone/>
              <a:defRPr sz="2240"/>
            </a:lvl2pPr>
            <a:lvl3pPr marL="731520" indent="0">
              <a:buNone/>
              <a:defRPr sz="1920"/>
            </a:lvl3pPr>
            <a:lvl4pPr marL="1097280" indent="0">
              <a:buNone/>
              <a:defRPr sz="1600"/>
            </a:lvl4pPr>
            <a:lvl5pPr marL="1463040" indent="0">
              <a:buNone/>
              <a:defRPr sz="1600"/>
            </a:lvl5pPr>
            <a:lvl6pPr marL="1828800" indent="0">
              <a:buNone/>
              <a:defRPr sz="1600"/>
            </a:lvl6pPr>
            <a:lvl7pPr marL="2194560" indent="0">
              <a:buNone/>
              <a:defRPr sz="1600"/>
            </a:lvl7pPr>
            <a:lvl8pPr marL="2560320" indent="0">
              <a:buNone/>
              <a:defRPr sz="1600"/>
            </a:lvl8pPr>
            <a:lvl9pPr marL="292608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03873" y="2880360"/>
            <a:ext cx="2359342" cy="5336223"/>
          </a:xfrm>
        </p:spPr>
        <p:txBody>
          <a:bodyPr/>
          <a:lstStyle>
            <a:lvl1pPr marL="0" indent="0">
              <a:buNone/>
              <a:defRPr sz="1280"/>
            </a:lvl1pPr>
            <a:lvl2pPr marL="365760" indent="0">
              <a:buNone/>
              <a:defRPr sz="1120"/>
            </a:lvl2pPr>
            <a:lvl3pPr marL="731520" indent="0">
              <a:buNone/>
              <a:defRPr sz="960"/>
            </a:lvl3pPr>
            <a:lvl4pPr marL="1097280" indent="0">
              <a:buNone/>
              <a:defRPr sz="800"/>
            </a:lvl4pPr>
            <a:lvl5pPr marL="1463040" indent="0">
              <a:buNone/>
              <a:defRPr sz="800"/>
            </a:lvl5pPr>
            <a:lvl6pPr marL="1828800" indent="0">
              <a:buNone/>
              <a:defRPr sz="800"/>
            </a:lvl6pPr>
            <a:lvl7pPr marL="2194560" indent="0">
              <a:buNone/>
              <a:defRPr sz="800"/>
            </a:lvl7pPr>
            <a:lvl8pPr marL="2560320" indent="0">
              <a:buNone/>
              <a:defRPr sz="800"/>
            </a:lvl8pPr>
            <a:lvl9pPr marL="292608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3B725CB1-EF9E-4E26-BD77-CF3C6C8339C0}"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D7379F-131D-4F40-B032-817C66228F4C}" type="slidenum">
              <a:rPr lang="en-US" smtClean="0"/>
              <a:t>‹#›</a:t>
            </a:fld>
            <a:endParaRPr lang="en-US"/>
          </a:p>
        </p:txBody>
      </p:sp>
    </p:spTree>
    <p:extLst>
      <p:ext uri="{BB962C8B-B14F-4D97-AF65-F5344CB8AC3E}">
        <p14:creationId xmlns:p14="http://schemas.microsoft.com/office/powerpoint/2010/main" val="1682114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511177"/>
            <a:ext cx="6309360" cy="185578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2555875"/>
            <a:ext cx="6309360" cy="60918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02920" y="8898892"/>
            <a:ext cx="1645920" cy="511175"/>
          </a:xfrm>
          <a:prstGeom prst="rect">
            <a:avLst/>
          </a:prstGeom>
        </p:spPr>
        <p:txBody>
          <a:bodyPr vert="horz" lIns="91440" tIns="45720" rIns="91440" bIns="45720" rtlCol="0" anchor="ctr"/>
          <a:lstStyle>
            <a:lvl1pPr algn="l">
              <a:defRPr sz="960">
                <a:solidFill>
                  <a:schemeClr val="tx1">
                    <a:tint val="75000"/>
                  </a:schemeClr>
                </a:solidFill>
              </a:defRPr>
            </a:lvl1pPr>
          </a:lstStyle>
          <a:p>
            <a:fld id="{3B725CB1-EF9E-4E26-BD77-CF3C6C8339C0}" type="datetimeFigureOut">
              <a:rPr lang="en-US" smtClean="0"/>
              <a:t>11/3/2022</a:t>
            </a:fld>
            <a:endParaRPr lang="en-US"/>
          </a:p>
        </p:txBody>
      </p:sp>
      <p:sp>
        <p:nvSpPr>
          <p:cNvPr id="5" name="Footer Placeholder 4"/>
          <p:cNvSpPr>
            <a:spLocks noGrp="1"/>
          </p:cNvSpPr>
          <p:nvPr>
            <p:ph type="ftr" sz="quarter" idx="3"/>
          </p:nvPr>
        </p:nvSpPr>
        <p:spPr>
          <a:xfrm>
            <a:off x="2423160" y="8898892"/>
            <a:ext cx="2468880" cy="511175"/>
          </a:xfrm>
          <a:prstGeom prst="rect">
            <a:avLst/>
          </a:prstGeom>
        </p:spPr>
        <p:txBody>
          <a:bodyPr vert="horz" lIns="91440" tIns="45720" rIns="91440" bIns="45720" rtlCol="0" anchor="ctr"/>
          <a:lstStyle>
            <a:lvl1pPr algn="ctr">
              <a:defRPr sz="9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166360" y="8898892"/>
            <a:ext cx="1645920" cy="511175"/>
          </a:xfrm>
          <a:prstGeom prst="rect">
            <a:avLst/>
          </a:prstGeom>
        </p:spPr>
        <p:txBody>
          <a:bodyPr vert="horz" lIns="91440" tIns="45720" rIns="91440" bIns="45720" rtlCol="0" anchor="ctr"/>
          <a:lstStyle>
            <a:lvl1pPr algn="r">
              <a:defRPr sz="960">
                <a:solidFill>
                  <a:schemeClr val="tx1">
                    <a:tint val="75000"/>
                  </a:schemeClr>
                </a:solidFill>
              </a:defRPr>
            </a:lvl1pPr>
          </a:lstStyle>
          <a:p>
            <a:fld id="{CBD7379F-131D-4F40-B032-817C66228F4C}" type="slidenum">
              <a:rPr lang="en-US" smtClean="0"/>
              <a:t>‹#›</a:t>
            </a:fld>
            <a:endParaRPr lang="en-US"/>
          </a:p>
        </p:txBody>
      </p:sp>
    </p:spTree>
    <p:extLst>
      <p:ext uri="{BB962C8B-B14F-4D97-AF65-F5344CB8AC3E}">
        <p14:creationId xmlns:p14="http://schemas.microsoft.com/office/powerpoint/2010/main" val="2630773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31520" rtl="0" eaLnBrk="1" latinLnBrk="0" hangingPunct="1">
        <a:lnSpc>
          <a:spcPct val="90000"/>
        </a:lnSpc>
        <a:spcBef>
          <a:spcPct val="0"/>
        </a:spcBef>
        <a:buNone/>
        <a:defRPr sz="3520" kern="1200">
          <a:solidFill>
            <a:schemeClr val="tx1"/>
          </a:solidFill>
          <a:latin typeface="+mj-lt"/>
          <a:ea typeface="+mj-ea"/>
          <a:cs typeface="+mj-cs"/>
        </a:defRPr>
      </a:lvl1pPr>
    </p:titleStyle>
    <p:bodyStyle>
      <a:lvl1pPr marL="182880" indent="-182880" algn="l" defTabSz="731520" rtl="0" eaLnBrk="1" latinLnBrk="0" hangingPunct="1">
        <a:lnSpc>
          <a:spcPct val="90000"/>
        </a:lnSpc>
        <a:spcBef>
          <a:spcPts val="800"/>
        </a:spcBef>
        <a:buFont typeface="Arial" panose="020B0604020202020204" pitchFamily="34" charset="0"/>
        <a:buChar char="•"/>
        <a:defRPr sz="2240" kern="1200">
          <a:solidFill>
            <a:schemeClr val="tx1"/>
          </a:solidFill>
          <a:latin typeface="+mn-lt"/>
          <a:ea typeface="+mn-ea"/>
          <a:cs typeface="+mn-cs"/>
        </a:defRPr>
      </a:lvl1pPr>
      <a:lvl2pPr marL="548640" indent="-182880" algn="l" defTabSz="731520" rtl="0" eaLnBrk="1" latinLnBrk="0" hangingPunct="1">
        <a:lnSpc>
          <a:spcPct val="90000"/>
        </a:lnSpc>
        <a:spcBef>
          <a:spcPts val="400"/>
        </a:spcBef>
        <a:buFont typeface="Arial" panose="020B0604020202020204" pitchFamily="34" charset="0"/>
        <a:buChar char="•"/>
        <a:defRPr sz="1920" kern="1200">
          <a:solidFill>
            <a:schemeClr val="tx1"/>
          </a:solidFill>
          <a:latin typeface="+mn-lt"/>
          <a:ea typeface="+mn-ea"/>
          <a:cs typeface="+mn-cs"/>
        </a:defRPr>
      </a:lvl2pPr>
      <a:lvl3pPr marL="914400" indent="-182880" algn="l" defTabSz="73152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12801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4pPr>
      <a:lvl5pPr marL="164592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5pPr>
      <a:lvl6pPr marL="201168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6pPr>
      <a:lvl7pPr marL="237744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7pPr>
      <a:lvl8pPr marL="274320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8pPr>
      <a:lvl9pPr marL="3108960" indent="-182880" algn="l" defTabSz="731520" rtl="0" eaLnBrk="1" latinLnBrk="0" hangingPunct="1">
        <a:lnSpc>
          <a:spcPct val="90000"/>
        </a:lnSpc>
        <a:spcBef>
          <a:spcPts val="400"/>
        </a:spcBef>
        <a:buFont typeface="Arial" panose="020B0604020202020204" pitchFamily="34" charset="0"/>
        <a:buChar char="•"/>
        <a:defRPr sz="1440" kern="1200">
          <a:solidFill>
            <a:schemeClr val="tx1"/>
          </a:solidFill>
          <a:latin typeface="+mn-lt"/>
          <a:ea typeface="+mn-ea"/>
          <a:cs typeface="+mn-cs"/>
        </a:defRPr>
      </a:lvl9pPr>
    </p:bodyStyle>
    <p:otherStyle>
      <a:defPPr>
        <a:defRPr lang="en-US"/>
      </a:defPPr>
      <a:lvl1pPr marL="0" algn="l" defTabSz="731520" rtl="0" eaLnBrk="1" latinLnBrk="0" hangingPunct="1">
        <a:defRPr sz="1440" kern="1200">
          <a:solidFill>
            <a:schemeClr val="tx1"/>
          </a:solidFill>
          <a:latin typeface="+mn-lt"/>
          <a:ea typeface="+mn-ea"/>
          <a:cs typeface="+mn-cs"/>
        </a:defRPr>
      </a:lvl1pPr>
      <a:lvl2pPr marL="365760" algn="l" defTabSz="731520" rtl="0" eaLnBrk="1" latinLnBrk="0" hangingPunct="1">
        <a:defRPr sz="1440" kern="1200">
          <a:solidFill>
            <a:schemeClr val="tx1"/>
          </a:solidFill>
          <a:latin typeface="+mn-lt"/>
          <a:ea typeface="+mn-ea"/>
          <a:cs typeface="+mn-cs"/>
        </a:defRPr>
      </a:lvl2pPr>
      <a:lvl3pPr marL="731520" algn="l" defTabSz="731520" rtl="0" eaLnBrk="1" latinLnBrk="0" hangingPunct="1">
        <a:defRPr sz="1440" kern="1200">
          <a:solidFill>
            <a:schemeClr val="tx1"/>
          </a:solidFill>
          <a:latin typeface="+mn-lt"/>
          <a:ea typeface="+mn-ea"/>
          <a:cs typeface="+mn-cs"/>
        </a:defRPr>
      </a:lvl3pPr>
      <a:lvl4pPr marL="1097280" algn="l" defTabSz="731520" rtl="0" eaLnBrk="1" latinLnBrk="0" hangingPunct="1">
        <a:defRPr sz="1440" kern="1200">
          <a:solidFill>
            <a:schemeClr val="tx1"/>
          </a:solidFill>
          <a:latin typeface="+mn-lt"/>
          <a:ea typeface="+mn-ea"/>
          <a:cs typeface="+mn-cs"/>
        </a:defRPr>
      </a:lvl4pPr>
      <a:lvl5pPr marL="1463040" algn="l" defTabSz="731520" rtl="0" eaLnBrk="1" latinLnBrk="0" hangingPunct="1">
        <a:defRPr sz="1440" kern="1200">
          <a:solidFill>
            <a:schemeClr val="tx1"/>
          </a:solidFill>
          <a:latin typeface="+mn-lt"/>
          <a:ea typeface="+mn-ea"/>
          <a:cs typeface="+mn-cs"/>
        </a:defRPr>
      </a:lvl5pPr>
      <a:lvl6pPr marL="1828800" algn="l" defTabSz="731520" rtl="0" eaLnBrk="1" latinLnBrk="0" hangingPunct="1">
        <a:defRPr sz="1440" kern="1200">
          <a:solidFill>
            <a:schemeClr val="tx1"/>
          </a:solidFill>
          <a:latin typeface="+mn-lt"/>
          <a:ea typeface="+mn-ea"/>
          <a:cs typeface="+mn-cs"/>
        </a:defRPr>
      </a:lvl6pPr>
      <a:lvl7pPr marL="2194560" algn="l" defTabSz="731520" rtl="0" eaLnBrk="1" latinLnBrk="0" hangingPunct="1">
        <a:defRPr sz="1440" kern="1200">
          <a:solidFill>
            <a:schemeClr val="tx1"/>
          </a:solidFill>
          <a:latin typeface="+mn-lt"/>
          <a:ea typeface="+mn-ea"/>
          <a:cs typeface="+mn-cs"/>
        </a:defRPr>
      </a:lvl7pPr>
      <a:lvl8pPr marL="2560320" algn="l" defTabSz="731520" rtl="0" eaLnBrk="1" latinLnBrk="0" hangingPunct="1">
        <a:defRPr sz="1440" kern="1200">
          <a:solidFill>
            <a:schemeClr val="tx1"/>
          </a:solidFill>
          <a:latin typeface="+mn-lt"/>
          <a:ea typeface="+mn-ea"/>
          <a:cs typeface="+mn-cs"/>
        </a:defRPr>
      </a:lvl8pPr>
      <a:lvl9pPr marL="2926080" algn="l" defTabSz="731520" rtl="0" eaLnBrk="1" latinLnBrk="0" hangingPunct="1">
        <a:defRPr sz="14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278" y="1344216"/>
            <a:ext cx="7003722" cy="778743"/>
          </a:xfrm>
        </p:spPr>
        <p:txBody>
          <a:bodyPr>
            <a:noAutofit/>
          </a:bodyPr>
          <a:lstStyle/>
          <a:p>
            <a:pPr marR="0" algn="ctr">
              <a:spcBef>
                <a:spcPts val="500"/>
              </a:spcBef>
              <a:spcAft>
                <a:spcPts val="0"/>
              </a:spcAft>
            </a:pPr>
            <a:r>
              <a:rPr lang="en-US" sz="2600" b="1" dirty="0">
                <a:solidFill>
                  <a:srgbClr val="231F20"/>
                </a:solidFill>
                <a:latin typeface="+mn-lt"/>
                <a:ea typeface="Times New Roman" panose="02020603050405020304" pitchFamily="18" charset="0"/>
              </a:rPr>
              <a:t>Materials Protection Accounting and Control Technologies (MPACT) Campaign</a:t>
            </a:r>
            <a:endParaRPr lang="en-US" sz="2600" b="1" dirty="0">
              <a:latin typeface="+mn-lt"/>
            </a:endParaRPr>
          </a:p>
        </p:txBody>
      </p:sp>
      <p:sp>
        <p:nvSpPr>
          <p:cNvPr id="3" name="Content Placeholder 2"/>
          <p:cNvSpPr>
            <a:spLocks noGrp="1"/>
          </p:cNvSpPr>
          <p:nvPr>
            <p:ph idx="1"/>
          </p:nvPr>
        </p:nvSpPr>
        <p:spPr>
          <a:xfrm>
            <a:off x="2663265" y="2445776"/>
            <a:ext cx="4436942" cy="3866992"/>
          </a:xfrm>
        </p:spPr>
        <p:txBody>
          <a:bodyPr lIns="0" tIns="0" rIns="0" bIns="0" numCol="2" spcCol="182880">
            <a:noAutofit/>
          </a:bodyPr>
          <a:lstStyle/>
          <a:p>
            <a:pPr marL="0" indent="0">
              <a:lnSpc>
                <a:spcPct val="100000"/>
              </a:lnSpc>
              <a:spcBef>
                <a:spcPts val="0"/>
              </a:spcBef>
              <a:spcAft>
                <a:spcPts val="600"/>
              </a:spcAft>
              <a:buNone/>
            </a:pPr>
            <a:r>
              <a:rPr lang="en-US" sz="1100" dirty="0">
                <a:cs typeface="Times New Roman" panose="02020603050405020304" pitchFamily="18" charset="0"/>
              </a:rPr>
              <a:t>The Materials Protection Accounting and Control Technologies (MPACT) Campaign under the U.S. Department of Energy (DOE) Nuclear Fuel Cycle and Supply Chain (NFCSC) supports the U.S. nuclear fuel cycle front and back-end technology developers to address domestic safeguards requirements. MPACT executes activities that:</a:t>
            </a:r>
          </a:p>
          <a:p>
            <a:pPr marL="228600" indent="-228600">
              <a:lnSpc>
                <a:spcPct val="100000"/>
              </a:lnSpc>
              <a:spcBef>
                <a:spcPts val="0"/>
              </a:spcBef>
              <a:spcAft>
                <a:spcPts val="600"/>
              </a:spcAft>
              <a:buFont typeface="+mj-lt"/>
              <a:buAutoNum type="arabicPeriod"/>
            </a:pPr>
            <a:r>
              <a:rPr lang="en-US" sz="1100" dirty="0">
                <a:cs typeface="Times New Roman" panose="02020603050405020304" pitchFamily="18" charset="0"/>
              </a:rPr>
              <a:t>Develop innovative technologies, analysis tools, and advanced integration methods for material control and accounting (MC&amp;A)</a:t>
            </a:r>
          </a:p>
          <a:p>
            <a:pPr marL="228600" indent="-228600">
              <a:lnSpc>
                <a:spcPct val="100000"/>
              </a:lnSpc>
              <a:spcBef>
                <a:spcPts val="0"/>
              </a:spcBef>
              <a:spcAft>
                <a:spcPts val="600"/>
              </a:spcAft>
              <a:buFont typeface="+mj-lt"/>
              <a:buAutoNum type="arabicPeriod"/>
            </a:pPr>
            <a:r>
              <a:rPr lang="en-US" sz="1100" dirty="0">
                <a:cs typeface="Times New Roman" panose="02020603050405020304" pitchFamily="18" charset="0"/>
              </a:rPr>
              <a:t>Work with government and industry nuclear fuel cycle innovators early in the technology development process to enable a cost-effective implementation of Safeguards and Security by Design (SSBD).</a:t>
            </a:r>
          </a:p>
          <a:p>
            <a:pPr marL="0" marR="0" indent="0">
              <a:lnSpc>
                <a:spcPct val="100000"/>
              </a:lnSpc>
              <a:spcBef>
                <a:spcPts val="0"/>
              </a:spcBef>
              <a:spcAft>
                <a:spcPts val="800"/>
              </a:spcAft>
              <a:buNone/>
            </a:pPr>
            <a:r>
              <a:rPr lang="en-US" sz="1100" dirty="0">
                <a:ea typeface="Calibri" panose="020F0502020204030204" pitchFamily="34" charset="0"/>
                <a:cs typeface="Times New Roman" panose="02020603050405020304" pitchFamily="18" charset="0"/>
              </a:rPr>
              <a:t>MPACT supports the development of Advanced Reactors via MC&amp;A R&amp;D for enabling processes such as High Assay Low Enriched Uranium (HALEU) production, advanced fuel fabrication, recycling, storage, and transportation. </a:t>
            </a:r>
          </a:p>
          <a:p>
            <a:pPr marL="0" indent="0">
              <a:lnSpc>
                <a:spcPct val="100000"/>
              </a:lnSpc>
              <a:spcBef>
                <a:spcPts val="0"/>
              </a:spcBef>
              <a:spcAft>
                <a:spcPts val="800"/>
              </a:spcAft>
              <a:buNone/>
            </a:pPr>
            <a:r>
              <a:rPr lang="en-US" sz="1100" dirty="0">
                <a:ea typeface="Calibri" panose="020F0502020204030204" pitchFamily="34" charset="0"/>
                <a:cs typeface="Times New Roman" panose="02020603050405020304" pitchFamily="18" charset="0"/>
              </a:rPr>
              <a:t>MPACT activities span fundamental R&amp;D through deployable systems and work with the Nuclear Energy University Program (NEUP) as well as the Small Business Innovation Research (SBIR) programs. </a:t>
            </a:r>
          </a:p>
          <a:p>
            <a:pPr marL="0" marR="0" indent="0">
              <a:lnSpc>
                <a:spcPct val="100000"/>
              </a:lnSpc>
              <a:spcBef>
                <a:spcPts val="0"/>
              </a:spcBef>
              <a:spcAft>
                <a:spcPts val="800"/>
              </a:spcAft>
              <a:buNone/>
            </a:pPr>
            <a:r>
              <a:rPr lang="en-US" sz="1100" dirty="0">
                <a:ea typeface="Calibri" panose="020F0502020204030204" pitchFamily="34" charset="0"/>
                <a:cs typeface="Times New Roman" panose="02020603050405020304" pitchFamily="18" charset="0"/>
              </a:rPr>
              <a:t>In addition to technology R&amp;D, MPACT develops and provides domestic MC&amp;A training as well as coordinates training opportunities within the National Laboratory complex. </a:t>
            </a:r>
          </a:p>
          <a:p>
            <a:pPr marL="0" indent="0">
              <a:lnSpc>
                <a:spcPct val="100000"/>
              </a:lnSpc>
              <a:spcBef>
                <a:spcPts val="0"/>
              </a:spcBef>
              <a:buNone/>
            </a:pPr>
            <a:endParaRPr lang="en-US" sz="1100" dirty="0">
              <a:ea typeface="Calibri" panose="020F0502020204030204" pitchFamily="34" charset="0"/>
              <a:cs typeface="Times New Roman" panose="02020603050405020304" pitchFamily="18" charset="0"/>
            </a:endParaRPr>
          </a:p>
        </p:txBody>
      </p:sp>
      <p:sp>
        <p:nvSpPr>
          <p:cNvPr id="13" name="Rectangle 12"/>
          <p:cNvSpPr/>
          <p:nvPr/>
        </p:nvSpPr>
        <p:spPr>
          <a:xfrm>
            <a:off x="14024" y="7392888"/>
            <a:ext cx="2491448" cy="2088232"/>
          </a:xfrm>
          <a:prstGeom prst="rect">
            <a:avLst/>
          </a:prstGeom>
          <a:solidFill>
            <a:srgbClr val="EFF5FB"/>
          </a:solidFill>
          <a:ln>
            <a:noFill/>
          </a:ln>
        </p:spPr>
        <p:txBody>
          <a:bodyPr wrap="square" lIns="137160" tIns="91440" rIns="137160" bIns="91440" numCol="1" spcCol="274320">
            <a:noAutofit/>
          </a:bodyPr>
          <a:lstStyle/>
          <a:p>
            <a:pPr>
              <a:lnSpc>
                <a:spcPct val="85000"/>
              </a:lnSpc>
              <a:spcAft>
                <a:spcPts val="430"/>
              </a:spcAft>
            </a:pPr>
            <a:endParaRPr lang="en-US" sz="1100" kern="1400" dirty="0">
              <a:ln>
                <a:noFill/>
              </a:ln>
              <a:solidFill>
                <a:srgbClr val="000000"/>
              </a:solidFill>
              <a:effectLst/>
              <a:latin typeface="Calibri" panose="020F0502020204030204" pitchFamily="34"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24" y="27130"/>
            <a:ext cx="7315200" cy="1121664"/>
          </a:xfrm>
          <a:prstGeom prst="rect">
            <a:avLst/>
          </a:prstGeom>
        </p:spPr>
      </p:pic>
      <p:sp>
        <p:nvSpPr>
          <p:cNvPr id="15" name="Text Box 2"/>
          <p:cNvSpPr txBox="1">
            <a:spLocks noChangeArrowheads="1"/>
          </p:cNvSpPr>
          <p:nvPr/>
        </p:nvSpPr>
        <p:spPr bwMode="auto">
          <a:xfrm>
            <a:off x="131326" y="7636635"/>
            <a:ext cx="1771368" cy="271032"/>
          </a:xfrm>
          <a:prstGeom prst="rect">
            <a:avLst/>
          </a:prstGeom>
          <a:solidFill>
            <a:srgbClr val="005B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ts val="275"/>
              </a:spcBef>
              <a:spcAft>
                <a:spcPts val="800"/>
              </a:spcAft>
              <a:buClrTx/>
              <a:buSzTx/>
              <a:buFontTx/>
              <a:buNone/>
              <a:tabLst/>
            </a:pPr>
            <a:r>
              <a:rPr kumimoji="0" lang="en-US" altLang="en-US" sz="1000" b="1" i="1" u="none" strike="noStrike" cap="none" normalizeH="0" baseline="0" dirty="0">
                <a:ln>
                  <a:noFill/>
                </a:ln>
                <a:solidFill>
                  <a:srgbClr val="FFFFFF"/>
                </a:solidFill>
                <a:effectLst/>
                <a:latin typeface="Arial" panose="020B0604020202020204" pitchFamily="34" charset="0"/>
              </a:rPr>
              <a:t>For more information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5"/>
          <p:cNvSpPr/>
          <p:nvPr/>
        </p:nvSpPr>
        <p:spPr>
          <a:xfrm>
            <a:off x="214993" y="8040138"/>
            <a:ext cx="2448272" cy="1215717"/>
          </a:xfrm>
          <a:prstGeom prst="rect">
            <a:avLst/>
          </a:prstGeom>
        </p:spPr>
        <p:txBody>
          <a:bodyPr wrap="square">
            <a:spAutoFit/>
          </a:bodyPr>
          <a:lstStyle/>
          <a:p>
            <a:pPr marR="0">
              <a:spcBef>
                <a:spcPts val="5"/>
              </a:spcBef>
              <a:spcAft>
                <a:spcPts val="0"/>
              </a:spcAft>
            </a:pPr>
            <a:r>
              <a:rPr lang="en-US" sz="1050" b="1" i="1" dirty="0" err="1">
                <a:solidFill>
                  <a:srgbClr val="005B99"/>
                </a:solidFill>
                <a:latin typeface="Arial" panose="020B0604020202020204" pitchFamily="34" charset="0"/>
                <a:ea typeface="Times New Roman" panose="02020603050405020304" pitchFamily="18" charset="0"/>
                <a:cs typeface="Times New Roman" panose="02020603050405020304" pitchFamily="18" charset="0"/>
              </a:rPr>
              <a:t>Tansel</a:t>
            </a:r>
            <a:r>
              <a:rPr lang="en-US" sz="1050" b="1" i="1" dirty="0">
                <a:solidFill>
                  <a:srgbClr val="005B99"/>
                </a:solidFill>
                <a:latin typeface="Arial" panose="020B0604020202020204" pitchFamily="34" charset="0"/>
                <a:ea typeface="Times New Roman" panose="02020603050405020304" pitchFamily="18" charset="0"/>
                <a:cs typeface="Times New Roman" panose="02020603050405020304" pitchFamily="18" charset="0"/>
              </a:rPr>
              <a:t> </a:t>
            </a:r>
            <a:r>
              <a:rPr lang="en-US" sz="1050" b="1" i="1" dirty="0" err="1">
                <a:solidFill>
                  <a:srgbClr val="005B99"/>
                </a:solidFill>
                <a:latin typeface="Arial" panose="020B0604020202020204" pitchFamily="34" charset="0"/>
                <a:ea typeface="Times New Roman" panose="02020603050405020304" pitchFamily="18" charset="0"/>
                <a:cs typeface="Times New Roman" panose="02020603050405020304" pitchFamily="18" charset="0"/>
              </a:rPr>
              <a:t>Selekler</a:t>
            </a:r>
            <a:r>
              <a:rPr lang="en-US" sz="1050" b="1" i="1" dirty="0">
                <a:solidFill>
                  <a:srgbClr val="005B99"/>
                </a:solidFill>
                <a:latin typeface="Arial" panose="020B0604020202020204" pitchFamily="34" charset="0"/>
                <a:ea typeface="Times New Roman" panose="02020603050405020304" pitchFamily="18" charset="0"/>
                <a:cs typeface="Times New Roman" panose="02020603050405020304" pitchFamily="18" charset="0"/>
              </a:rPr>
              <a:t> - </a:t>
            </a:r>
          </a:p>
          <a:p>
            <a:pPr marR="0">
              <a:spcBef>
                <a:spcPts val="5"/>
              </a:spcBef>
              <a:spcAft>
                <a:spcPts val="0"/>
              </a:spcAft>
            </a:pPr>
            <a:r>
              <a:rPr lang="en-US" sz="1050" b="1" dirty="0">
                <a:solidFill>
                  <a:srgbClr val="005B99"/>
                </a:solidFill>
                <a:latin typeface="Arial" panose="020B0604020202020204" pitchFamily="34" charset="0"/>
                <a:ea typeface="Times New Roman" panose="02020603050405020304" pitchFamily="18" charset="0"/>
                <a:cs typeface="Times New Roman" panose="02020603050405020304" pitchFamily="18" charset="0"/>
              </a:rPr>
              <a:t>Federal Program Manager</a:t>
            </a:r>
          </a:p>
          <a:p>
            <a:pPr marR="0">
              <a:spcBef>
                <a:spcPts val="30"/>
              </a:spcBef>
              <a:spcAft>
                <a:spcPts val="0"/>
              </a:spcAft>
            </a:pPr>
            <a:r>
              <a:rPr lang="en-US" sz="1050" dirty="0">
                <a:solidFill>
                  <a:srgbClr val="005B99"/>
                </a:solidFill>
                <a:latin typeface="Arial" panose="020B0604020202020204" pitchFamily="34" charset="0"/>
                <a:ea typeface="Times New Roman" panose="02020603050405020304" pitchFamily="18" charset="0"/>
                <a:cs typeface="Times New Roman" panose="02020603050405020304" pitchFamily="18" charset="0"/>
              </a:rPr>
              <a:t>tansel.selekler@nuclear.energy.gov</a:t>
            </a:r>
          </a:p>
          <a:p>
            <a:pPr marR="0">
              <a:spcBef>
                <a:spcPts val="30"/>
              </a:spcBef>
              <a:spcAft>
                <a:spcPts val="0"/>
              </a:spcAft>
            </a:pPr>
            <a:endParaRPr lang="en-US" sz="1050" dirty="0"/>
          </a:p>
          <a:p>
            <a:pPr marR="0">
              <a:spcBef>
                <a:spcPts val="5"/>
              </a:spcBef>
              <a:spcAft>
                <a:spcPts val="0"/>
              </a:spcAft>
            </a:pPr>
            <a:r>
              <a:rPr lang="en-US" sz="1050" b="1" i="1" dirty="0">
                <a:solidFill>
                  <a:srgbClr val="005B99"/>
                </a:solidFill>
                <a:latin typeface="Arial" panose="020B0604020202020204" pitchFamily="34" charset="0"/>
                <a:ea typeface="Times New Roman" panose="02020603050405020304" pitchFamily="18" charset="0"/>
                <a:cs typeface="Times New Roman" panose="02020603050405020304" pitchFamily="18" charset="0"/>
              </a:rPr>
              <a:t>Michael Browne - </a:t>
            </a:r>
          </a:p>
          <a:p>
            <a:pPr marR="0">
              <a:spcBef>
                <a:spcPts val="5"/>
              </a:spcBef>
              <a:spcAft>
                <a:spcPts val="0"/>
              </a:spcAft>
            </a:pPr>
            <a:r>
              <a:rPr lang="en-US" sz="1050" b="1" dirty="0">
                <a:solidFill>
                  <a:srgbClr val="005B99"/>
                </a:solidFill>
                <a:latin typeface="Arial" panose="020B0604020202020204" pitchFamily="34" charset="0"/>
                <a:ea typeface="Times New Roman" panose="02020603050405020304" pitchFamily="18" charset="0"/>
                <a:cs typeface="Times New Roman" panose="02020603050405020304" pitchFamily="18" charset="0"/>
              </a:rPr>
              <a:t>National Technical Director</a:t>
            </a:r>
            <a:endParaRPr lang="en-US" sz="1200" dirty="0">
              <a:latin typeface="Times New Roman" panose="02020603050405020304" pitchFamily="18" charset="0"/>
              <a:ea typeface="Times New Roman" panose="02020603050405020304" pitchFamily="18" charset="0"/>
            </a:endParaRPr>
          </a:p>
          <a:p>
            <a:pPr marR="0">
              <a:spcBef>
                <a:spcPts val="30"/>
              </a:spcBef>
              <a:spcAft>
                <a:spcPts val="0"/>
              </a:spcAft>
            </a:pPr>
            <a:r>
              <a:rPr lang="en-US" sz="1000" dirty="0">
                <a:solidFill>
                  <a:srgbClr val="005B99"/>
                </a:solidFill>
                <a:latin typeface="Arial" panose="020B0604020202020204" pitchFamily="34" charset="0"/>
                <a:ea typeface="Times New Roman" panose="02020603050405020304" pitchFamily="18" charset="0"/>
                <a:cs typeface="Times New Roman" panose="02020603050405020304" pitchFamily="18" charset="0"/>
              </a:rPr>
              <a:t>mcbrowne@lanl.gov</a:t>
            </a:r>
            <a:endParaRPr lang="en-US" sz="1000" dirty="0"/>
          </a:p>
        </p:txBody>
      </p:sp>
      <p:pic>
        <p:nvPicPr>
          <p:cNvPr id="6" name="Picture 5">
            <a:extLst>
              <a:ext uri="{FF2B5EF4-FFF2-40B4-BE49-F238E27FC236}">
                <a16:creationId xmlns:a16="http://schemas.microsoft.com/office/drawing/2014/main" id="{E25004B9-4497-68A0-198A-24DD9575497B}"/>
              </a:ext>
            </a:extLst>
          </p:cNvPr>
          <p:cNvPicPr>
            <a:picLocks noChangeAspect="1"/>
          </p:cNvPicPr>
          <p:nvPr/>
        </p:nvPicPr>
        <p:blipFill>
          <a:blip r:embed="rId3"/>
          <a:stretch>
            <a:fillRect/>
          </a:stretch>
        </p:blipFill>
        <p:spPr>
          <a:xfrm>
            <a:off x="3180400" y="6312768"/>
            <a:ext cx="3402671" cy="3082310"/>
          </a:xfrm>
          <a:prstGeom prst="rect">
            <a:avLst/>
          </a:prstGeom>
        </p:spPr>
      </p:pic>
      <p:sp>
        <p:nvSpPr>
          <p:cNvPr id="25" name="Rectangle 24"/>
          <p:cNvSpPr/>
          <p:nvPr/>
        </p:nvSpPr>
        <p:spPr>
          <a:xfrm>
            <a:off x="4377680" y="8437004"/>
            <a:ext cx="1753806" cy="577915"/>
          </a:xfrm>
          <a:prstGeom prst="rect">
            <a:avLst/>
          </a:prstGeom>
        </p:spPr>
        <p:txBody>
          <a:bodyPr wrap="square">
            <a:spAutoFit/>
          </a:bodyPr>
          <a:lstStyle/>
          <a:p>
            <a:pPr algn="ctr">
              <a:lnSpc>
                <a:spcPct val="108000"/>
              </a:lnSpc>
            </a:pPr>
            <a:r>
              <a:rPr lang="en-US" sz="1000" b="1" i="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Microcalorimeter to precisely measure </a:t>
            </a:r>
            <a:r>
              <a:rPr lang="en-US" sz="1000" b="1" i="1" dirty="0">
                <a:solidFill>
                  <a:schemeClr val="bg1">
                    <a:lumMod val="95000"/>
                  </a:schemeClr>
                </a:solidFill>
                <a:effectLst>
                  <a:outerShdw blurRad="38100" dist="38100" dir="2700000" algn="tl">
                    <a:srgbClr val="000000">
                      <a:alpha val="43137"/>
                    </a:srgbClr>
                  </a:outerShdw>
                </a:effectLst>
                <a:latin typeface="Symbol" panose="05050102010706020507" pitchFamily="18" charset="2"/>
                <a:ea typeface="Times New Roman" panose="02020603050405020304" pitchFamily="18" charset="0"/>
                <a:cs typeface="Times New Roman" panose="02020603050405020304" pitchFamily="18" charset="0"/>
              </a:rPr>
              <a:t>g</a:t>
            </a:r>
            <a:r>
              <a:rPr lang="en-US" sz="1000" b="1" i="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emissions of nuclear fuel cycle samples </a:t>
            </a:r>
            <a:endParaRPr lang="en-US" sz="1400"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pic>
        <p:nvPicPr>
          <p:cNvPr id="9" name="Picture 8">
            <a:extLst>
              <a:ext uri="{FF2B5EF4-FFF2-40B4-BE49-F238E27FC236}">
                <a16:creationId xmlns:a16="http://schemas.microsoft.com/office/drawing/2014/main" id="{BE96663B-B887-776A-41C1-C545FA9FA0F2}"/>
              </a:ext>
            </a:extLst>
          </p:cNvPr>
          <p:cNvPicPr>
            <a:picLocks noChangeAspect="1"/>
          </p:cNvPicPr>
          <p:nvPr/>
        </p:nvPicPr>
        <p:blipFill>
          <a:blip r:embed="rId4"/>
          <a:stretch>
            <a:fillRect/>
          </a:stretch>
        </p:blipFill>
        <p:spPr>
          <a:xfrm>
            <a:off x="239058" y="2445776"/>
            <a:ext cx="2246047" cy="4947112"/>
          </a:xfrm>
          <a:prstGeom prst="rect">
            <a:avLst/>
          </a:prstGeom>
        </p:spPr>
      </p:pic>
      <p:sp>
        <p:nvSpPr>
          <p:cNvPr id="12" name="Rectangle 11">
            <a:extLst>
              <a:ext uri="{FF2B5EF4-FFF2-40B4-BE49-F238E27FC236}">
                <a16:creationId xmlns:a16="http://schemas.microsoft.com/office/drawing/2014/main" id="{DB073B70-255C-2476-5437-D19A2860550B}"/>
              </a:ext>
            </a:extLst>
          </p:cNvPr>
          <p:cNvSpPr/>
          <p:nvPr/>
        </p:nvSpPr>
        <p:spPr>
          <a:xfrm>
            <a:off x="505545" y="6451689"/>
            <a:ext cx="1753806" cy="744114"/>
          </a:xfrm>
          <a:prstGeom prst="rect">
            <a:avLst/>
          </a:prstGeom>
        </p:spPr>
        <p:txBody>
          <a:bodyPr wrap="square">
            <a:spAutoFit/>
          </a:bodyPr>
          <a:lstStyle/>
          <a:p>
            <a:pPr algn="ctr">
              <a:lnSpc>
                <a:spcPct val="108000"/>
              </a:lnSpc>
            </a:pPr>
            <a:r>
              <a:rPr lang="en-US" sz="1000" b="1" i="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Voltammetry probe to determine U and Pu concentrations in molten salt systems</a:t>
            </a:r>
            <a:endParaRPr lang="en-US" sz="1400"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69448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7500" y="1308212"/>
            <a:ext cx="4253714" cy="4752528"/>
          </a:xfrm>
        </p:spPr>
        <p:txBody>
          <a:bodyPr lIns="0" tIns="0" rIns="0" bIns="0" numCol="2" spcCol="182880">
            <a:noAutofit/>
          </a:bodyPr>
          <a:lstStyle/>
          <a:p>
            <a:pPr marL="0" indent="0">
              <a:lnSpc>
                <a:spcPct val="100000"/>
              </a:lnSpc>
              <a:spcBef>
                <a:spcPts val="0"/>
              </a:spcBef>
              <a:spcAft>
                <a:spcPts val="600"/>
              </a:spcAft>
              <a:buNone/>
            </a:pPr>
            <a:r>
              <a:rPr lang="en-US" sz="1100" dirty="0">
                <a:cs typeface="Times New Roman" panose="02020603050405020304" pitchFamily="18" charset="0"/>
              </a:rPr>
              <a:t>MPACT is currently focusing on MC&amp;A needs to support the existing U.S. LWR reactor fleet and anticipated MC&amp;A needs for the advanced reactor fuel cycle. To this end, MPACT is developing many technologies focused on the direct measurement of Special Nuclear Material (SNM - uranium and plutonium) in individual nuclear processes, or indirect SNM determination through process monitoring. In all MPACT R&amp;D efforts, the goal is to facilitate the implementation of nuclear energy through robust technical measures to meet U.S. nuclear MC&amp;A regulatory requirements. </a:t>
            </a:r>
          </a:p>
          <a:p>
            <a:pPr marL="0" indent="0">
              <a:lnSpc>
                <a:spcPct val="100000"/>
              </a:lnSpc>
              <a:spcBef>
                <a:spcPts val="0"/>
              </a:spcBef>
              <a:spcAft>
                <a:spcPts val="600"/>
              </a:spcAft>
              <a:buNone/>
            </a:pPr>
            <a:endParaRPr lang="en-US" sz="1100" dirty="0">
              <a:cs typeface="Times New Roman" panose="02020603050405020304" pitchFamily="18" charset="0"/>
            </a:endParaRPr>
          </a:p>
          <a:p>
            <a:pPr marL="0" indent="0">
              <a:lnSpc>
                <a:spcPct val="100000"/>
              </a:lnSpc>
              <a:spcBef>
                <a:spcPts val="0"/>
              </a:spcBef>
              <a:spcAft>
                <a:spcPts val="600"/>
              </a:spcAft>
              <a:buNone/>
            </a:pPr>
            <a:r>
              <a:rPr lang="en-US" sz="1100" dirty="0">
                <a:cs typeface="Times New Roman" panose="02020603050405020304" pitchFamily="18" charset="0"/>
              </a:rPr>
              <a:t>Examples of MPACT projects include:</a:t>
            </a:r>
          </a:p>
          <a:p>
            <a:pPr>
              <a:lnSpc>
                <a:spcPct val="100000"/>
              </a:lnSpc>
              <a:spcBef>
                <a:spcPts val="0"/>
              </a:spcBef>
              <a:spcAft>
                <a:spcPts val="600"/>
              </a:spcAft>
            </a:pPr>
            <a:r>
              <a:rPr lang="en-US" sz="1100" dirty="0">
                <a:latin typeface="Symbol" panose="05050102010706020507" pitchFamily="18" charset="2"/>
                <a:cs typeface="Times New Roman" panose="02020603050405020304" pitchFamily="18" charset="0"/>
              </a:rPr>
              <a:t>a</a:t>
            </a:r>
            <a:r>
              <a:rPr lang="en-US" sz="1100" dirty="0">
                <a:cs typeface="Times New Roman" panose="02020603050405020304" pitchFamily="18" charset="0"/>
              </a:rPr>
              <a:t> detectors for plutonium assay in molten salt environments</a:t>
            </a:r>
          </a:p>
          <a:p>
            <a:pPr>
              <a:lnSpc>
                <a:spcPct val="100000"/>
              </a:lnSpc>
              <a:spcBef>
                <a:spcPts val="0"/>
              </a:spcBef>
              <a:spcAft>
                <a:spcPts val="600"/>
              </a:spcAft>
            </a:pPr>
            <a:r>
              <a:rPr lang="en-US" sz="1100" dirty="0">
                <a:cs typeface="Times New Roman" panose="02020603050405020304" pitchFamily="18" charset="0"/>
              </a:rPr>
              <a:t>Radioisotope spiking for nuclear material accountancy in recycling processes</a:t>
            </a:r>
          </a:p>
          <a:p>
            <a:pPr>
              <a:lnSpc>
                <a:spcPct val="100000"/>
              </a:lnSpc>
              <a:spcBef>
                <a:spcPts val="0"/>
              </a:spcBef>
              <a:spcAft>
                <a:spcPts val="600"/>
              </a:spcAft>
            </a:pPr>
            <a:r>
              <a:rPr lang="en-US" sz="1100" dirty="0">
                <a:cs typeface="Times New Roman" panose="02020603050405020304" pitchFamily="18" charset="0"/>
              </a:rPr>
              <a:t>Domestic safeguards performance models for LWR and advanced reactor fuel fabrication plants as well as multiple recycling processes.</a:t>
            </a:r>
          </a:p>
          <a:p>
            <a:pPr>
              <a:lnSpc>
                <a:spcPct val="100000"/>
              </a:lnSpc>
              <a:spcBef>
                <a:spcPts val="0"/>
              </a:spcBef>
              <a:spcAft>
                <a:spcPts val="600"/>
              </a:spcAft>
            </a:pPr>
            <a:r>
              <a:rPr lang="en-US" sz="1100" dirty="0">
                <a:cs typeface="Times New Roman" panose="02020603050405020304" pitchFamily="18" charset="0"/>
              </a:rPr>
              <a:t>Invasive and non-invasive molten salt level and density measurement technologies. Non-invasive measurement of facility flow and volumes for process monitoring and MC&amp;A.</a:t>
            </a:r>
          </a:p>
          <a:p>
            <a:pPr>
              <a:lnSpc>
                <a:spcPct val="100000"/>
              </a:lnSpc>
              <a:spcBef>
                <a:spcPts val="0"/>
              </a:spcBef>
              <a:spcAft>
                <a:spcPts val="600"/>
              </a:spcAft>
            </a:pPr>
            <a:r>
              <a:rPr lang="en-US" sz="1100" dirty="0">
                <a:cs typeface="Times New Roman" panose="02020603050405020304" pitchFamily="18" charset="0"/>
              </a:rPr>
              <a:t>Assist US industry by designing, developing and implementing MC&amp;A training for the next generation of MC&amp;A professionals including plant operators, managers, regulators, and inspectors.</a:t>
            </a:r>
          </a:p>
          <a:p>
            <a:pPr marL="0" indent="0">
              <a:lnSpc>
                <a:spcPct val="100000"/>
              </a:lnSpc>
              <a:spcBef>
                <a:spcPts val="0"/>
              </a:spcBef>
              <a:spcAft>
                <a:spcPts val="600"/>
              </a:spcAft>
              <a:buNone/>
            </a:pPr>
            <a:endParaRPr lang="en-US" sz="1100" dirty="0">
              <a:cs typeface="Times New Roman" panose="02020603050405020304" pitchFamily="18" charset="0"/>
            </a:endParaRPr>
          </a:p>
          <a:p>
            <a:pPr marL="0" indent="0">
              <a:lnSpc>
                <a:spcPct val="100000"/>
              </a:lnSpc>
              <a:spcBef>
                <a:spcPts val="0"/>
              </a:spcBef>
              <a:spcAft>
                <a:spcPts val="600"/>
              </a:spcAft>
              <a:buNone/>
            </a:pPr>
            <a:endParaRPr lang="en-US" sz="1100" dirty="0">
              <a:ea typeface="Calibri" panose="020F0502020204030204" pitchFamily="34" charset="0"/>
              <a:cs typeface="Times New Roman" panose="02020603050405020304" pitchFamily="18" charset="0"/>
            </a:endParaRPr>
          </a:p>
          <a:p>
            <a:pPr marL="0" indent="0">
              <a:lnSpc>
                <a:spcPct val="100000"/>
              </a:lnSpc>
              <a:spcBef>
                <a:spcPts val="0"/>
              </a:spcBef>
              <a:spcAft>
                <a:spcPts val="600"/>
              </a:spcAft>
              <a:buNone/>
            </a:pPr>
            <a:endParaRPr lang="en-US" sz="1100" dirty="0">
              <a:ea typeface="Calibri" panose="020F0502020204030204" pitchFamily="34" charset="0"/>
              <a:cs typeface="Times New Roman" panose="02020603050405020304" pitchFamily="18" charset="0"/>
            </a:endParaRPr>
          </a:p>
          <a:p>
            <a:pPr marL="0" indent="0">
              <a:lnSpc>
                <a:spcPct val="100000"/>
              </a:lnSpc>
              <a:spcBef>
                <a:spcPts val="0"/>
              </a:spcBef>
              <a:buNone/>
            </a:pPr>
            <a:endParaRPr lang="en-US" sz="1100" dirty="0">
              <a:ea typeface="Calibri" panose="020F0502020204030204" pitchFamily="34" charset="0"/>
              <a:cs typeface="Times New Roman" panose="02020603050405020304" pitchFamily="18" charset="0"/>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24" y="27130"/>
            <a:ext cx="7315200" cy="1121664"/>
          </a:xfrm>
          <a:prstGeom prst="rect">
            <a:avLst/>
          </a:prstGeom>
        </p:spPr>
      </p:pic>
      <p:pic>
        <p:nvPicPr>
          <p:cNvPr id="10" name="Picture 9">
            <a:extLst>
              <a:ext uri="{FF2B5EF4-FFF2-40B4-BE49-F238E27FC236}">
                <a16:creationId xmlns:a16="http://schemas.microsoft.com/office/drawing/2014/main" id="{81086A03-6A5A-653D-4018-B27B39050C64}"/>
              </a:ext>
            </a:extLst>
          </p:cNvPr>
          <p:cNvPicPr>
            <a:picLocks noChangeAspect="1"/>
          </p:cNvPicPr>
          <p:nvPr/>
        </p:nvPicPr>
        <p:blipFill>
          <a:blip r:embed="rId3"/>
          <a:stretch>
            <a:fillRect/>
          </a:stretch>
        </p:blipFill>
        <p:spPr>
          <a:xfrm>
            <a:off x="303985" y="1308211"/>
            <a:ext cx="2201487" cy="2159061"/>
          </a:xfrm>
          <a:prstGeom prst="rect">
            <a:avLst/>
          </a:prstGeom>
        </p:spPr>
      </p:pic>
      <p:pic>
        <p:nvPicPr>
          <p:cNvPr id="12" name="Picture 11">
            <a:extLst>
              <a:ext uri="{FF2B5EF4-FFF2-40B4-BE49-F238E27FC236}">
                <a16:creationId xmlns:a16="http://schemas.microsoft.com/office/drawing/2014/main" id="{10A31283-432F-5D62-212F-082C3AD6058E}"/>
              </a:ext>
            </a:extLst>
          </p:cNvPr>
          <p:cNvPicPr>
            <a:picLocks noChangeAspect="1"/>
          </p:cNvPicPr>
          <p:nvPr/>
        </p:nvPicPr>
        <p:blipFill>
          <a:blip r:embed="rId4"/>
          <a:stretch>
            <a:fillRect/>
          </a:stretch>
        </p:blipFill>
        <p:spPr>
          <a:xfrm>
            <a:off x="303986" y="3626121"/>
            <a:ext cx="2201486" cy="2010489"/>
          </a:xfrm>
          <a:prstGeom prst="rect">
            <a:avLst/>
          </a:prstGeom>
        </p:spPr>
      </p:pic>
      <p:pic>
        <p:nvPicPr>
          <p:cNvPr id="17" name="Picture 16">
            <a:extLst>
              <a:ext uri="{FF2B5EF4-FFF2-40B4-BE49-F238E27FC236}">
                <a16:creationId xmlns:a16="http://schemas.microsoft.com/office/drawing/2014/main" id="{706F49F0-1845-D517-A87B-03E21B6F4291}"/>
              </a:ext>
            </a:extLst>
          </p:cNvPr>
          <p:cNvPicPr>
            <a:picLocks noChangeAspect="1"/>
          </p:cNvPicPr>
          <p:nvPr/>
        </p:nvPicPr>
        <p:blipFill>
          <a:blip r:embed="rId5"/>
          <a:stretch>
            <a:fillRect/>
          </a:stretch>
        </p:blipFill>
        <p:spPr>
          <a:xfrm>
            <a:off x="131102" y="6420780"/>
            <a:ext cx="5252795" cy="2899354"/>
          </a:xfrm>
          <a:prstGeom prst="rect">
            <a:avLst/>
          </a:prstGeom>
        </p:spPr>
      </p:pic>
      <p:pic>
        <p:nvPicPr>
          <p:cNvPr id="27" name="Picture 26">
            <a:extLst>
              <a:ext uri="{FF2B5EF4-FFF2-40B4-BE49-F238E27FC236}">
                <a16:creationId xmlns:a16="http://schemas.microsoft.com/office/drawing/2014/main" id="{6C825F12-84F9-4253-0512-83309C138EF3}"/>
              </a:ext>
            </a:extLst>
          </p:cNvPr>
          <p:cNvPicPr>
            <a:picLocks noChangeAspect="1"/>
          </p:cNvPicPr>
          <p:nvPr/>
        </p:nvPicPr>
        <p:blipFill>
          <a:blip r:embed="rId6"/>
          <a:stretch>
            <a:fillRect/>
          </a:stretch>
        </p:blipFill>
        <p:spPr>
          <a:xfrm>
            <a:off x="5133764" y="4640894"/>
            <a:ext cx="1753806" cy="2019138"/>
          </a:xfrm>
          <a:prstGeom prst="rect">
            <a:avLst/>
          </a:prstGeom>
        </p:spPr>
      </p:pic>
      <p:sp>
        <p:nvSpPr>
          <p:cNvPr id="28" name="Rectangle 27">
            <a:extLst>
              <a:ext uri="{FF2B5EF4-FFF2-40B4-BE49-F238E27FC236}">
                <a16:creationId xmlns:a16="http://schemas.microsoft.com/office/drawing/2014/main" id="{00F60CCC-689C-EC8F-438E-3A5989EB5799}"/>
              </a:ext>
            </a:extLst>
          </p:cNvPr>
          <p:cNvSpPr/>
          <p:nvPr/>
        </p:nvSpPr>
        <p:spPr>
          <a:xfrm>
            <a:off x="527825" y="3267046"/>
            <a:ext cx="1753806" cy="577915"/>
          </a:xfrm>
          <a:prstGeom prst="rect">
            <a:avLst/>
          </a:prstGeom>
        </p:spPr>
        <p:txBody>
          <a:bodyPr wrap="square">
            <a:spAutoFit/>
          </a:bodyPr>
          <a:lstStyle/>
          <a:p>
            <a:pPr algn="ctr">
              <a:lnSpc>
                <a:spcPct val="108000"/>
              </a:lnSpc>
            </a:pPr>
            <a:r>
              <a:rPr lang="en-US" sz="1000" b="1" i="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Unattended monitor to measure holdup in LWR fuel fabrication plants</a:t>
            </a:r>
            <a:endParaRPr lang="en-US" sz="1400"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
        <p:nvSpPr>
          <p:cNvPr id="29" name="Rectangle 28">
            <a:extLst>
              <a:ext uri="{FF2B5EF4-FFF2-40B4-BE49-F238E27FC236}">
                <a16:creationId xmlns:a16="http://schemas.microsoft.com/office/drawing/2014/main" id="{C1AB41CE-55D6-D77B-08E8-72A30EA25D6D}"/>
              </a:ext>
            </a:extLst>
          </p:cNvPr>
          <p:cNvSpPr/>
          <p:nvPr/>
        </p:nvSpPr>
        <p:spPr>
          <a:xfrm>
            <a:off x="5177534" y="6060740"/>
            <a:ext cx="1718380" cy="577915"/>
          </a:xfrm>
          <a:prstGeom prst="rect">
            <a:avLst/>
          </a:prstGeom>
        </p:spPr>
        <p:txBody>
          <a:bodyPr wrap="square">
            <a:spAutoFit/>
          </a:bodyPr>
          <a:lstStyle/>
          <a:p>
            <a:pPr algn="ctr">
              <a:lnSpc>
                <a:spcPct val="108000"/>
              </a:lnSpc>
            </a:pPr>
            <a:r>
              <a:rPr lang="en-US" sz="1000" b="1" i="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Ga</a:t>
            </a:r>
            <a:r>
              <a:rPr lang="en-US" sz="1000" b="1" i="1" baseline="-25000"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2</a:t>
            </a:r>
            <a:r>
              <a:rPr lang="en-US" sz="1000" b="1" i="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O</a:t>
            </a:r>
            <a:r>
              <a:rPr lang="en-US" sz="1000" b="1" i="1" baseline="-25000"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3</a:t>
            </a:r>
            <a:r>
              <a:rPr lang="en-US" sz="1000" b="1" i="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Schottky diode detector to measure </a:t>
            </a:r>
            <a:r>
              <a:rPr lang="en-US" sz="1000" b="1" i="1" dirty="0">
                <a:solidFill>
                  <a:schemeClr val="bg1">
                    <a:lumMod val="95000"/>
                  </a:schemeClr>
                </a:solidFill>
                <a:effectLst>
                  <a:outerShdw blurRad="38100" dist="38100" dir="2700000" algn="tl">
                    <a:srgbClr val="000000">
                      <a:alpha val="43137"/>
                    </a:srgbClr>
                  </a:outerShdw>
                </a:effectLst>
                <a:latin typeface="Symbol" panose="05050102010706020507" pitchFamily="18" charset="2"/>
                <a:ea typeface="Times New Roman" panose="02020603050405020304" pitchFamily="18" charset="0"/>
                <a:cs typeface="Times New Roman" panose="02020603050405020304" pitchFamily="18" charset="0"/>
              </a:rPr>
              <a:t>a</a:t>
            </a:r>
            <a:r>
              <a:rPr lang="en-US" sz="1000" b="1" i="1"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  emissions in molten salt systems</a:t>
            </a:r>
            <a:endParaRPr lang="en-US" sz="1400" dirty="0">
              <a:solidFill>
                <a:schemeClr val="bg1">
                  <a:lumMod val="95000"/>
                </a:schemeClr>
              </a:solidFill>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
        <p:nvSpPr>
          <p:cNvPr id="30" name="Rectangle 29">
            <a:extLst>
              <a:ext uri="{FF2B5EF4-FFF2-40B4-BE49-F238E27FC236}">
                <a16:creationId xmlns:a16="http://schemas.microsoft.com/office/drawing/2014/main" id="{8EF957DA-34F4-337C-11DE-DFC63205899F}"/>
              </a:ext>
            </a:extLst>
          </p:cNvPr>
          <p:cNvSpPr/>
          <p:nvPr/>
        </p:nvSpPr>
        <p:spPr>
          <a:xfrm>
            <a:off x="5369381" y="7624721"/>
            <a:ext cx="1718380" cy="910314"/>
          </a:xfrm>
          <a:prstGeom prst="rect">
            <a:avLst/>
          </a:prstGeom>
          <a:noFill/>
        </p:spPr>
        <p:txBody>
          <a:bodyPr wrap="square">
            <a:spAutoFit/>
          </a:bodyPr>
          <a:lstStyle/>
          <a:p>
            <a:pPr algn="ctr">
              <a:lnSpc>
                <a:spcPct val="108000"/>
              </a:lnSpc>
            </a:pPr>
            <a:r>
              <a:rPr lang="en-US" sz="1000" b="1" i="1"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cs typeface="Times New Roman" panose="02020603050405020304" pitchFamily="18" charset="0"/>
              </a:rPr>
              <a:t>MPACT has developed domestic safeguards performance models for many current and proposed nuclear fuel cycle processes</a:t>
            </a:r>
            <a:endParaRPr lang="en-US" sz="1400" dirty="0">
              <a:effectLst>
                <a:outerShdw blurRad="38100" dist="38100" dir="2700000" algn="tl">
                  <a:srgbClr val="000000">
                    <a:alpha val="43137"/>
                  </a:srgbClr>
                </a:outerShdw>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2776407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2452</TotalTime>
  <Words>518</Words>
  <Application>Microsoft Office PowerPoint</Application>
  <PresentationFormat>Custom</PresentationFormat>
  <Paragraphs>30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Narrow</vt:lpstr>
      <vt:lpstr>Calibri</vt:lpstr>
      <vt:lpstr>Calibri Light</vt:lpstr>
      <vt:lpstr>Symbol</vt:lpstr>
      <vt:lpstr>Times New Roman</vt:lpstr>
      <vt:lpstr>Office Theme</vt:lpstr>
      <vt:lpstr>Materials Protection Accounting and Control Technologies (MPACT) Campaign</vt:lpstr>
      <vt:lpstr>PowerPoint Presentation</vt:lpstr>
    </vt:vector>
  </TitlesOfParts>
  <Company>INL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 Campbell</dc:creator>
  <cp:lastModifiedBy>Browne, Michael C</cp:lastModifiedBy>
  <cp:revision>41</cp:revision>
  <cp:lastPrinted>2019-05-08T21:57:27Z</cp:lastPrinted>
  <dcterms:created xsi:type="dcterms:W3CDTF">2019-05-07T19:05:29Z</dcterms:created>
  <dcterms:modified xsi:type="dcterms:W3CDTF">2022-11-03T21:23:49Z</dcterms:modified>
</cp:coreProperties>
</file>